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97" r:id="rId4"/>
  </p:sldMasterIdLst>
  <p:notesMasterIdLst>
    <p:notesMasterId r:id="rId14"/>
  </p:notesMasterIdLst>
  <p:handoutMasterIdLst>
    <p:handoutMasterId r:id="rId15"/>
  </p:handoutMasterIdLst>
  <p:sldIdLst>
    <p:sldId id="256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83707" autoAdjust="0"/>
  </p:normalViewPr>
  <p:slideViewPr>
    <p:cSldViewPr snapToGrid="0">
      <p:cViewPr varScale="1">
        <p:scale>
          <a:sx n="103" d="100"/>
          <a:sy n="103" d="100"/>
        </p:scale>
        <p:origin x="126" y="3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8" d="100"/>
          <a:sy n="58" d="100"/>
        </p:scale>
        <p:origin x="2965" y="4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00B7FD6-6B50-4C58-994F-82DC62142788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5CC7F2D-6B16-4B88-A4F8-ABD5316B4732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F51DC69-60C3-4CF7-A135-6E702ECCE0F0}" type="datetimeFigureOut">
              <a:rPr lang="en-US" smtClean="0"/>
              <a:t>10/8/2021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94CEF1E-1ACC-48D0-92B3-CB3D4FED50A8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5F188B4-83B8-4C82-AFAC-DC1E415458F6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7A9FFBD-F123-4881-BC93-591827BC61E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66215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E3EC7B-6C72-4FBB-87DF-2BD2CB7DC1E6}" type="datetimeFigureOut">
              <a:rPr lang="en-US" smtClean="0"/>
              <a:t>10/8/2021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62A795-6F94-4A96-B820-B9038480D04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64950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Are your classroom colors different than what you see in this template? That’s OK! Click on Design -&gt; Variants (the down arrow) -&gt; Pick the color scheme that works for you!</a:t>
            </a:r>
          </a:p>
          <a:p>
            <a:endParaRPr lang="en-US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r>
              <a:rPr lang="en-US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Feel free to change any “You will…” and “I will…” statements to ensure they align with your classroom procedures and rules!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62A795-6F94-4A96-B820-B9038480D048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25461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17779" y="802298"/>
            <a:ext cx="8637073" cy="2541431"/>
          </a:xfrm>
        </p:spPr>
        <p:txBody>
          <a:bodyPr bIns="0" anchor="b">
            <a:normAutofit/>
          </a:bodyPr>
          <a:lstStyle>
            <a:lvl1pPr algn="l">
              <a:defRPr sz="6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17780" y="3531204"/>
            <a:ext cx="8637072" cy="977621"/>
          </a:xfrm>
        </p:spPr>
        <p:txBody>
          <a:bodyPr tIns="91440" bIns="91440">
            <a:normAutofit/>
          </a:bodyPr>
          <a:lstStyle>
            <a:lvl1pPr marL="0" indent="0" algn="l">
              <a:buNone/>
              <a:defRPr sz="1800" b="0" cap="all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10/8/2021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16500" y="329307"/>
            <a:ext cx="4973915" cy="30920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37664" y="798973"/>
            <a:ext cx="811019" cy="503578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417780" y="3528542"/>
            <a:ext cx="863707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33243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10/8/2021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26" name="Straight Connector 25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704259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39111" y="798973"/>
            <a:ext cx="1615742" cy="465988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44672" y="798973"/>
            <a:ext cx="7828830" cy="465988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10/8/2021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9439111" y="798973"/>
            <a:ext cx="0" cy="4659889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770396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10/8/2021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33" name="Straight Connector 32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733974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4239" y="1756130"/>
            <a:ext cx="8643154" cy="1887950"/>
          </a:xfrm>
        </p:spPr>
        <p:txBody>
          <a:bodyPr anchor="b">
            <a:normAutofit/>
          </a:bodyPr>
          <a:lstStyle>
            <a:lvl1pPr algn="l"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4239" y="3806195"/>
            <a:ext cx="8630446" cy="1012929"/>
          </a:xfrm>
        </p:spPr>
        <p:txBody>
          <a:bodyPr tIns="91440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10/8/2021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454239" y="3804985"/>
            <a:ext cx="8630446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354438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9217" y="804889"/>
            <a:ext cx="9605635" cy="105930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47331" y="2010878"/>
            <a:ext cx="4645152" cy="344859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13771" y="2017343"/>
            <a:ext cx="4645152" cy="344152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10/8/2021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35" name="Straight Connector 3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887657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191" y="804163"/>
            <a:ext cx="9607661" cy="105631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191" y="2019549"/>
            <a:ext cx="4645152" cy="80194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47191" y="2824269"/>
            <a:ext cx="4645152" cy="264445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12362" y="2023003"/>
            <a:ext cx="4645152" cy="80223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12362" y="2821491"/>
            <a:ext cx="4645152" cy="263737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10/8/2021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29" name="Straight Connector 28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676539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10/8/2021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25" name="Straight Connector 2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164103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10/8/2021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23244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671" y="798973"/>
            <a:ext cx="3273099" cy="2247117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43714" y="798974"/>
            <a:ext cx="6012470" cy="4658826"/>
          </a:xfrm>
        </p:spPr>
        <p:txBody>
          <a:bodyPr anchor="ctr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44671" y="3205491"/>
            <a:ext cx="3275013" cy="2248181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10/8/2021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7" name="Straight Connector 16"/>
          <p:cNvCxnSpPr/>
          <p:nvPr/>
        </p:nvCxnSpPr>
        <p:spPr>
          <a:xfrm>
            <a:off x="1448280" y="3205491"/>
            <a:ext cx="3269490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962796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7477387" y="482170"/>
            <a:ext cx="4074533" cy="5149101"/>
            <a:chOff x="7477387" y="482170"/>
            <a:chExt cx="4074533" cy="5149101"/>
          </a:xfrm>
        </p:grpSpPr>
        <p:sp>
          <p:nvSpPr>
            <p:cNvPr id="18" name="Rectangle 17"/>
            <p:cNvSpPr/>
            <p:nvPr/>
          </p:nvSpPr>
          <p:spPr bwMode="black">
            <a:xfrm>
              <a:off x="7477387" y="482170"/>
              <a:ext cx="4074533" cy="5149101"/>
            </a:xfrm>
            <a:prstGeom prst="rect">
              <a:avLst/>
            </a:prstGeom>
            <a:gradFill>
              <a:gsLst>
                <a:gs pos="0">
                  <a:srgbClr val="000001"/>
                </a:gs>
                <a:gs pos="100000">
                  <a:srgbClr val="191919"/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 bwMode="blackWhite">
            <a:xfrm>
              <a:off x="7790446" y="812506"/>
              <a:ext cx="3450289" cy="4466452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1206" y="1129513"/>
            <a:ext cx="5532328" cy="1830584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124389" y="1122542"/>
            <a:ext cx="2791171" cy="3866327"/>
          </a:xfrm>
          <a:solidFill>
            <a:schemeClr val="bg1">
              <a:lumMod val="8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50329" y="3145992"/>
            <a:ext cx="5524404" cy="2003742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447382" y="5469856"/>
            <a:ext cx="5527351" cy="320123"/>
          </a:xfrm>
        </p:spPr>
        <p:txBody>
          <a:bodyPr/>
          <a:lstStyle>
            <a:lvl1pPr algn="l">
              <a:defRPr/>
            </a:lvl1pPr>
          </a:lstStyle>
          <a:p>
            <a:fld id="{48A87A34-81AB-432B-8DAE-1953F412C126}" type="datetimeFigureOut">
              <a:rPr lang="en-US" smtClean="0"/>
              <a:pPr/>
              <a:t>10/8/2021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447382" y="318640"/>
            <a:ext cx="5541004" cy="32093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31" name="Straight Connector 30"/>
          <p:cNvCxnSpPr/>
          <p:nvPr/>
        </p:nvCxnSpPr>
        <p:spPr>
          <a:xfrm>
            <a:off x="1447382" y="3143605"/>
            <a:ext cx="5527351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391470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2019476"/>
            <a:ext cx="12192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 bwMode="black">
          <a:xfrm>
            <a:off x="0" y="6126480"/>
            <a:ext cx="12192000" cy="7429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51579" y="804519"/>
            <a:ext cx="9603275" cy="10492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1579" y="2015732"/>
            <a:ext cx="9603275" cy="34506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smtClean="0"/>
              <a:pPr/>
              <a:t>10/8/2021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51579" y="329307"/>
            <a:ext cx="5938836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0060" y="798973"/>
            <a:ext cx="811019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800">
                <a:solidFill>
                  <a:schemeClr val="accent1"/>
                </a:solidFill>
              </a:defRPr>
            </a:lvl1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6128413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79494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8" r:id="rId1"/>
    <p:sldLayoutId id="2147483799" r:id="rId2"/>
    <p:sldLayoutId id="2147483800" r:id="rId3"/>
    <p:sldLayoutId id="2147483801" r:id="rId4"/>
    <p:sldLayoutId id="2147483802" r:id="rId5"/>
    <p:sldLayoutId id="2147483803" r:id="rId6"/>
    <p:sldLayoutId id="2147483804" r:id="rId7"/>
    <p:sldLayoutId id="2147483805" r:id="rId8"/>
    <p:sldLayoutId id="2147483806" r:id="rId9"/>
    <p:sldLayoutId id="2147483807" r:id="rId10"/>
    <p:sldLayoutId id="2147483808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0" i="0" kern="1200" cap="all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8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4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jpg"/><Relationship Id="rId4" Type="http://schemas.openxmlformats.org/officeDocument/2006/relationships/image" Target="../media/image3.sv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sv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sv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sv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sv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sv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sv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4000"/>
                <a:satMod val="80000"/>
                <a:lumMod val="106000"/>
              </a:schemeClr>
            </a:gs>
            <a:gs pos="100000">
              <a:schemeClr val="bg2">
                <a:shade val="80000"/>
              </a:schemeClr>
            </a:gs>
          </a:gsLst>
          <a:path path="circle">
            <a:fillToRect l="43000" r="43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0" name="Rectangle 9">
            <a:extLst>
              <a:ext uri="{FF2B5EF4-FFF2-40B4-BE49-F238E27FC236}">
                <a16:creationId xmlns:a16="http://schemas.microsoft.com/office/drawing/2014/main" id="{D0712110-0BC1-4B31-B3BB-63B44222E87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" y="0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11">
            <a:extLst>
              <a:ext uri="{FF2B5EF4-FFF2-40B4-BE49-F238E27FC236}">
                <a16:creationId xmlns:a16="http://schemas.microsoft.com/office/drawing/2014/main" id="{4466B5F3-C053-4580-B04A-1EF94988828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019476"/>
            <a:ext cx="12192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181F489-B701-4C74-9747-27C8656A89C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452616" y="962902"/>
            <a:ext cx="4176384" cy="2380828"/>
          </a:xfrm>
        </p:spPr>
        <p:txBody>
          <a:bodyPr>
            <a:normAutofit/>
          </a:bodyPr>
          <a:lstStyle/>
          <a:p>
            <a:r>
              <a:rPr lang="en-US" sz="4100">
                <a:latin typeface="Rockwell" panose="02060603020205020403" pitchFamily="18" charset="0"/>
              </a:rPr>
              <a:t>Student Does</a:t>
            </a:r>
            <a:br>
              <a:rPr lang="en-US" sz="4100">
                <a:latin typeface="Rockwell" panose="02060603020205020403" pitchFamily="18" charset="0"/>
              </a:rPr>
            </a:br>
            <a:r>
              <a:rPr lang="en-US" sz="4100">
                <a:latin typeface="Rockwell" panose="02060603020205020403" pitchFamily="18" charset="0"/>
              </a:rPr>
              <a:t>Teacher Does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D699F35-1401-4ECD-9F96-7017DB9FA10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452617" y="3531204"/>
            <a:ext cx="4171479" cy="1610643"/>
          </a:xfrm>
        </p:spPr>
        <p:txBody>
          <a:bodyPr>
            <a:normAutofit/>
          </a:bodyPr>
          <a:lstStyle/>
          <a:p>
            <a:r>
              <a:rPr lang="en-US" sz="160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What should you be doing?</a:t>
            </a:r>
          </a:p>
          <a:p>
            <a:r>
              <a:rPr lang="en-US" sz="160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What will I be doing?</a:t>
            </a:r>
          </a:p>
        </p:txBody>
      </p:sp>
      <p:cxnSp>
        <p:nvCxnSpPr>
          <p:cNvPr id="22" name="Straight Connector 13">
            <a:extLst>
              <a:ext uri="{FF2B5EF4-FFF2-40B4-BE49-F238E27FC236}">
                <a16:creationId xmlns:a16="http://schemas.microsoft.com/office/drawing/2014/main" id="{FA6123F2-4B61-414F-A7E5-5B7828EACAE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452617" y="3528543"/>
            <a:ext cx="4171479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pic>
        <p:nvPicPr>
          <p:cNvPr id="23" name="Graphic 6" descr="Classroom">
            <a:extLst>
              <a:ext uri="{FF2B5EF4-FFF2-40B4-BE49-F238E27FC236}">
                <a16:creationId xmlns:a16="http://schemas.microsoft.com/office/drawing/2014/main" id="{55493DDA-FA90-4094-85A8-A84610259FA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244251" y="805583"/>
            <a:ext cx="4660762" cy="4660762"/>
          </a:xfrm>
          <a:prstGeom prst="rect">
            <a:avLst/>
          </a:prstGeom>
        </p:spPr>
      </p:pic>
      <p:pic>
        <p:nvPicPr>
          <p:cNvPr id="24" name="Picture 15">
            <a:extLst>
              <a:ext uri="{FF2B5EF4-FFF2-40B4-BE49-F238E27FC236}">
                <a16:creationId xmlns:a16="http://schemas.microsoft.com/office/drawing/2014/main" id="{25CED634-E2D0-4AB7-96DD-816C9B52C5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 bwMode="black">
          <a:xfrm>
            <a:off x="0" y="6126480"/>
            <a:ext cx="12192000" cy="742950"/>
          </a:xfrm>
          <a:prstGeom prst="rect">
            <a:avLst/>
          </a:prstGeom>
        </p:spPr>
      </p:pic>
      <p:cxnSp>
        <p:nvCxnSpPr>
          <p:cNvPr id="25" name="Straight Connector 17">
            <a:extLst>
              <a:ext uri="{FF2B5EF4-FFF2-40B4-BE49-F238E27FC236}">
                <a16:creationId xmlns:a16="http://schemas.microsoft.com/office/drawing/2014/main" id="{FCDDCDFB-696D-4FDF-9B58-24F71B7C37B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6128413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169067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153DD3-C27C-457D-ADDD-066D01CB95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0144" y="231140"/>
            <a:ext cx="9875520" cy="1356360"/>
          </a:xfrm>
        </p:spPr>
        <p:txBody>
          <a:bodyPr/>
          <a:lstStyle/>
          <a:p>
            <a:r>
              <a:rPr lang="en-US" dirty="0">
                <a:latin typeface="Rockwell" panose="02060603020205020403" pitchFamily="18" charset="0"/>
              </a:rPr>
              <a:t>Beginning of the Day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31F44B22-324B-4DE8-B32C-85312184904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67620562"/>
              </p:ext>
            </p:extLst>
          </p:nvPr>
        </p:nvGraphicFramePr>
        <p:xfrm>
          <a:off x="1140144" y="1587500"/>
          <a:ext cx="9872664" cy="3286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936332">
                  <a:extLst>
                    <a:ext uri="{9D8B030D-6E8A-4147-A177-3AD203B41FA5}">
                      <a16:colId xmlns:a16="http://schemas.microsoft.com/office/drawing/2014/main" val="743422230"/>
                    </a:ext>
                  </a:extLst>
                </a:gridCol>
                <a:gridCol w="4936332">
                  <a:extLst>
                    <a:ext uri="{9D8B030D-6E8A-4147-A177-3AD203B41FA5}">
                      <a16:colId xmlns:a16="http://schemas.microsoft.com/office/drawing/2014/main" val="77715621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You will…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I will…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9682278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ü"/>
                        <a:tabLst/>
                        <a:defRPr/>
                      </a:pPr>
                      <a:r>
                        <a:rPr lang="en-US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enter the room quietly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ü"/>
                        <a:tabLst/>
                        <a:defRPr/>
                      </a:pPr>
                      <a:r>
                        <a:rPr lang="en-US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greet &lt;insert teacher’s name&gt; and your friends with a smile and “Good morning!” 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ü"/>
                        <a:tabLst/>
                        <a:defRPr/>
                      </a:pPr>
                      <a:r>
                        <a:rPr lang="en-US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put away your backpack and outside clothing</a:t>
                      </a:r>
                    </a:p>
                    <a:p>
                      <a:pPr marL="285750" lvl="0" indent="-285750" algn="l">
                        <a:lnSpc>
                          <a:spcPct val="150000"/>
                        </a:lnSpc>
                        <a:buFont typeface="Wingdings" panose="05000000000000000000" pitchFamily="2" charset="2"/>
                        <a:buChar char="ü"/>
                      </a:pPr>
                      <a:r>
                        <a:rPr lang="en-US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place your homework where it belongs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ü"/>
                        <a:tabLst/>
                        <a:defRPr/>
                      </a:pPr>
                      <a:r>
                        <a:rPr lang="en-US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find your space and begin the day’s work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lnSpc>
                          <a:spcPct val="150000"/>
                        </a:lnSpc>
                        <a:buFont typeface="Wingdings" panose="05000000000000000000" pitchFamily="2" charset="2"/>
                        <a:buChar char="Ø"/>
                      </a:pPr>
                      <a:r>
                        <a:rPr lang="en-US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greet you as you enter the room</a:t>
                      </a:r>
                    </a:p>
                    <a:p>
                      <a:pPr marL="285750" indent="-285750">
                        <a:lnSpc>
                          <a:spcPct val="150000"/>
                        </a:lnSpc>
                        <a:buFont typeface="Wingdings" panose="05000000000000000000" pitchFamily="2" charset="2"/>
                        <a:buChar char="Ø"/>
                      </a:pPr>
                      <a:r>
                        <a:rPr lang="en-US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collect notes from parents</a:t>
                      </a:r>
                    </a:p>
                    <a:p>
                      <a:pPr marL="285750" indent="-285750">
                        <a:lnSpc>
                          <a:spcPct val="150000"/>
                        </a:lnSpc>
                        <a:buFont typeface="Wingdings" panose="05000000000000000000" pitchFamily="2" charset="2"/>
                        <a:buChar char="Ø"/>
                      </a:pPr>
                      <a:r>
                        <a:rPr lang="en-US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give you directions to start the day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44739329"/>
                  </a:ext>
                </a:extLst>
              </a:tr>
            </a:tbl>
          </a:graphicData>
        </a:graphic>
      </p:graphicFrame>
      <p:pic>
        <p:nvPicPr>
          <p:cNvPr id="7" name="Graphic 6" descr="Sun">
            <a:extLst>
              <a:ext uri="{FF2B5EF4-FFF2-40B4-BE49-F238E27FC236}">
                <a16:creationId xmlns:a16="http://schemas.microsoft.com/office/drawing/2014/main" id="{6314C98B-D1E0-4291-8DE1-BABBB730A23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797040" y="452120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40777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153DD3-C27C-457D-ADDD-066D01CB95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6766" y="244867"/>
            <a:ext cx="9875520" cy="1356360"/>
          </a:xfrm>
        </p:spPr>
        <p:txBody>
          <a:bodyPr/>
          <a:lstStyle/>
          <a:p>
            <a:r>
              <a:rPr lang="en-US" dirty="0">
                <a:latin typeface="Rockwell" panose="02060603020205020403" pitchFamily="18" charset="0"/>
              </a:rPr>
              <a:t>Morning Work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31F44B22-324B-4DE8-B32C-85312184904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0047105"/>
              </p:ext>
            </p:extLst>
          </p:nvPr>
        </p:nvGraphicFramePr>
        <p:xfrm>
          <a:off x="1159668" y="1601227"/>
          <a:ext cx="9872664" cy="443586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936332">
                  <a:extLst>
                    <a:ext uri="{9D8B030D-6E8A-4147-A177-3AD203B41FA5}">
                      <a16:colId xmlns:a16="http://schemas.microsoft.com/office/drawing/2014/main" val="743422230"/>
                    </a:ext>
                  </a:extLst>
                </a:gridCol>
                <a:gridCol w="4936332">
                  <a:extLst>
                    <a:ext uri="{9D8B030D-6E8A-4147-A177-3AD203B41FA5}">
                      <a16:colId xmlns:a16="http://schemas.microsoft.com/office/drawing/2014/main" val="777156215"/>
                    </a:ext>
                  </a:extLst>
                </a:gridCol>
              </a:tblGrid>
              <a:tr h="472727">
                <a:tc>
                  <a:txBody>
                    <a:bodyPr/>
                    <a:lstStyle/>
                    <a:p>
                      <a:r>
                        <a:rPr lang="en-US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You will…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I will...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96822786"/>
                  </a:ext>
                </a:extLst>
              </a:tr>
              <a:tr h="3963142"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ü"/>
                        <a:tabLst/>
                        <a:defRPr/>
                      </a:pPr>
                      <a:r>
                        <a:rPr lang="en-US" sz="1600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prepare your materials</a:t>
                      </a:r>
                    </a:p>
                    <a:p>
                      <a:pPr marL="742950" marR="0" lvl="1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q"/>
                        <a:tabLst/>
                        <a:defRPr/>
                      </a:pPr>
                      <a:r>
                        <a:rPr lang="en-US" sz="1600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&lt;material 1&gt;</a:t>
                      </a:r>
                    </a:p>
                    <a:p>
                      <a:pPr marL="742950" marR="0" lvl="1" indent="-28575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q"/>
                        <a:tabLst/>
                        <a:defRPr/>
                      </a:pPr>
                      <a:r>
                        <a:rPr lang="en-US" sz="1600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&lt;material 2&gt;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ü"/>
                        <a:tabLst/>
                        <a:defRPr/>
                      </a:pPr>
                      <a:r>
                        <a:rPr lang="en-US" sz="1600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get focused and be ready to begin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ü"/>
                        <a:tabLst/>
                        <a:defRPr/>
                      </a:pPr>
                      <a:r>
                        <a:rPr lang="en-US" sz="1600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listen to or read &lt;insert teacher’s name&gt; directions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ü"/>
                        <a:tabLst/>
                        <a:defRPr/>
                      </a:pPr>
                      <a:r>
                        <a:rPr lang="en-US" sz="1600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complete what you have been assigned </a:t>
                      </a:r>
                      <a:r>
                        <a:rPr lang="en-US" sz="1600" b="1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quietly</a:t>
                      </a:r>
                      <a:r>
                        <a:rPr lang="en-US" sz="1600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and </a:t>
                      </a:r>
                      <a:r>
                        <a:rPr lang="en-US" sz="1600" b="1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carefully</a:t>
                      </a:r>
                    </a:p>
                    <a:p>
                      <a:pPr marL="342900" indent="-342900">
                        <a:lnSpc>
                          <a:spcPct val="150000"/>
                        </a:lnSpc>
                        <a:buFont typeface="Wingdings" panose="05000000000000000000" pitchFamily="2" charset="2"/>
                        <a:buChar char="ü"/>
                      </a:pPr>
                      <a:r>
                        <a:rPr lang="en-US" sz="1600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Did you finish early?</a:t>
                      </a:r>
                    </a:p>
                    <a:p>
                      <a:pPr lvl="1">
                        <a:buFont typeface="Wingdings" panose="05000000000000000000" pitchFamily="2" charset="2"/>
                        <a:buChar char="q"/>
                      </a:pPr>
                      <a:r>
                        <a:rPr lang="en-US" sz="1600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&lt;list what students can do if they finish early&gt;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lnSpc>
                          <a:spcPct val="150000"/>
                        </a:lnSpc>
                        <a:buFont typeface="Wingdings" panose="05000000000000000000" pitchFamily="2" charset="2"/>
                        <a:buChar char="Ø"/>
                      </a:pPr>
                      <a:r>
                        <a:rPr lang="en-US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give you directions for morning work</a:t>
                      </a:r>
                    </a:p>
                    <a:p>
                      <a:pPr marL="285750" indent="-285750">
                        <a:lnSpc>
                          <a:spcPct val="150000"/>
                        </a:lnSpc>
                        <a:buFont typeface="Wingdings" panose="05000000000000000000" pitchFamily="2" charset="2"/>
                        <a:buChar char="Ø"/>
                      </a:pPr>
                      <a:r>
                        <a:rPr lang="en-US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assist you with questions about morning work and check it over/discuss it with you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Ø"/>
                        <a:tabLst/>
                        <a:defRPr/>
                      </a:pPr>
                      <a:r>
                        <a:rPr lang="en-US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be tracking respectful and responsible student behavior with &lt;insert behavior system&gt;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44739329"/>
                  </a:ext>
                </a:extLst>
              </a:tr>
            </a:tbl>
          </a:graphicData>
        </a:graphic>
      </p:graphicFrame>
      <p:pic>
        <p:nvPicPr>
          <p:cNvPr id="5" name="Graphic 4" descr="Pencil">
            <a:extLst>
              <a:ext uri="{FF2B5EF4-FFF2-40B4-BE49-F238E27FC236}">
                <a16:creationId xmlns:a16="http://schemas.microsoft.com/office/drawing/2014/main" id="{0A74E1BB-B1CA-413B-8313-F68AA049A91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043054" y="537891"/>
            <a:ext cx="767542" cy="7675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24045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153DD3-C27C-457D-ADDD-066D01CB95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6766" y="244867"/>
            <a:ext cx="9875520" cy="1356360"/>
          </a:xfrm>
        </p:spPr>
        <p:txBody>
          <a:bodyPr/>
          <a:lstStyle/>
          <a:p>
            <a:r>
              <a:rPr lang="en-US" dirty="0">
                <a:latin typeface="Rockwell" panose="02060603020205020403" pitchFamily="18" charset="0"/>
              </a:rPr>
              <a:t>Whole Group Lesson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31F44B22-324B-4DE8-B32C-85312184904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08898564"/>
              </p:ext>
            </p:extLst>
          </p:nvPr>
        </p:nvGraphicFramePr>
        <p:xfrm>
          <a:off x="1159668" y="1601227"/>
          <a:ext cx="9872664" cy="462308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936332">
                  <a:extLst>
                    <a:ext uri="{9D8B030D-6E8A-4147-A177-3AD203B41FA5}">
                      <a16:colId xmlns:a16="http://schemas.microsoft.com/office/drawing/2014/main" val="743422230"/>
                    </a:ext>
                  </a:extLst>
                </a:gridCol>
                <a:gridCol w="4936332">
                  <a:extLst>
                    <a:ext uri="{9D8B030D-6E8A-4147-A177-3AD203B41FA5}">
                      <a16:colId xmlns:a16="http://schemas.microsoft.com/office/drawing/2014/main" val="777156215"/>
                    </a:ext>
                  </a:extLst>
                </a:gridCol>
              </a:tblGrid>
              <a:tr h="472727">
                <a:tc>
                  <a:txBody>
                    <a:bodyPr/>
                    <a:lstStyle/>
                    <a:p>
                      <a:r>
                        <a:rPr lang="en-US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You will…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I will...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96822786"/>
                  </a:ext>
                </a:extLst>
              </a:tr>
              <a:tr h="3963142"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ü"/>
                        <a:tabLst/>
                        <a:defRPr/>
                      </a:pPr>
                      <a:r>
                        <a:rPr lang="en-US" sz="1800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sit in your own space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ü"/>
                        <a:tabLst/>
                        <a:defRPr/>
                      </a:pPr>
                      <a:r>
                        <a:rPr lang="en-US" sz="1800" b="0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be respectful and responsible by…</a:t>
                      </a:r>
                    </a:p>
                    <a:p>
                      <a:pPr marL="742950" marR="0" lvl="1" indent="-28575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q"/>
                        <a:tabLst/>
                        <a:defRPr/>
                      </a:pPr>
                      <a:r>
                        <a:rPr lang="en-US" sz="1800" b="0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maintaining good eye contact</a:t>
                      </a:r>
                    </a:p>
                    <a:p>
                      <a:pPr marL="742950" marR="0" lvl="1" indent="-28575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q"/>
                        <a:tabLst/>
                        <a:defRPr/>
                      </a:pPr>
                      <a:r>
                        <a:rPr lang="en-US" sz="1800" b="0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being a good listener and not interrupting</a:t>
                      </a:r>
                    </a:p>
                    <a:p>
                      <a:pPr marL="742950" marR="0" lvl="1" indent="-28575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q"/>
                        <a:tabLst/>
                        <a:defRPr/>
                      </a:pPr>
                      <a:r>
                        <a:rPr lang="en-US" sz="1800" b="0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asking questions if you do not understand (</a:t>
                      </a:r>
                      <a:r>
                        <a:rPr lang="en-US" sz="1800" b="0" i="1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yes, that is OK!</a:t>
                      </a:r>
                      <a:r>
                        <a:rPr lang="en-US" sz="1800" b="0" i="0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)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ü"/>
                        <a:tabLst/>
                        <a:defRPr/>
                      </a:pPr>
                      <a:r>
                        <a:rPr lang="en-US" sz="1800" b="0" i="0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help a friend if she/he does not understand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ü"/>
                        <a:tabLst/>
                        <a:defRPr/>
                      </a:pPr>
                      <a:r>
                        <a:rPr lang="en-US" sz="1800" b="0" i="0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listen carefully to instructions for what comes next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lnSpc>
                          <a:spcPct val="150000"/>
                        </a:lnSpc>
                        <a:buFont typeface="Wingdings" panose="05000000000000000000" pitchFamily="2" charset="2"/>
                        <a:buChar char="Ø"/>
                      </a:pPr>
                      <a:r>
                        <a:rPr lang="en-US" sz="1600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be at the front of the whole class</a:t>
                      </a:r>
                    </a:p>
                    <a:p>
                      <a:pPr marL="285750" indent="-285750">
                        <a:lnSpc>
                          <a:spcPct val="150000"/>
                        </a:lnSpc>
                        <a:buFont typeface="Wingdings" panose="05000000000000000000" pitchFamily="2" charset="2"/>
                        <a:buChar char="Ø"/>
                      </a:pPr>
                      <a:r>
                        <a:rPr lang="en-US" sz="1600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present a quick mini lesson on something that is important to </a:t>
                      </a:r>
                      <a:r>
                        <a:rPr lang="en-US" sz="1600" b="1" u="sng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ALL</a:t>
                      </a:r>
                      <a:r>
                        <a:rPr lang="en-US" sz="1600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students</a:t>
                      </a:r>
                    </a:p>
                    <a:p>
                      <a:pPr marL="285750" indent="-285750">
                        <a:lnSpc>
                          <a:spcPct val="150000"/>
                        </a:lnSpc>
                        <a:buFont typeface="Wingdings" panose="05000000000000000000" pitchFamily="2" charset="2"/>
                        <a:buChar char="Ø"/>
                      </a:pPr>
                      <a:r>
                        <a:rPr lang="en-US" sz="1600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answer any questions you may have</a:t>
                      </a:r>
                    </a:p>
                    <a:p>
                      <a:pPr marL="285750" indent="-285750">
                        <a:lnSpc>
                          <a:spcPct val="150000"/>
                        </a:lnSpc>
                        <a:buFont typeface="Wingdings" panose="05000000000000000000" pitchFamily="2" charset="2"/>
                        <a:buChar char="Ø"/>
                      </a:pPr>
                      <a:r>
                        <a:rPr lang="en-US" sz="1600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allow you to have discussions with your classmates about what we are learning (</a:t>
                      </a:r>
                      <a:r>
                        <a:rPr lang="en-US" sz="1600" i="1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just wait for my signal!</a:t>
                      </a:r>
                      <a:r>
                        <a:rPr lang="en-US" sz="1600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)</a:t>
                      </a:r>
                    </a:p>
                    <a:p>
                      <a:pPr marL="285750" indent="-285750">
                        <a:lnSpc>
                          <a:spcPct val="150000"/>
                        </a:lnSpc>
                        <a:buFont typeface="Wingdings" panose="05000000000000000000" pitchFamily="2" charset="2"/>
                        <a:buChar char="Ø"/>
                      </a:pPr>
                      <a:r>
                        <a:rPr lang="en-US" sz="1600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give directions for what comes next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Ø"/>
                        <a:tabLst/>
                        <a:defRPr/>
                      </a:pPr>
                      <a:r>
                        <a:rPr lang="en-US" sz="1600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be tracking respectful and responsible student behavior as I work with my small groups with &lt;insert behavior system&gt;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44739329"/>
                  </a:ext>
                </a:extLst>
              </a:tr>
            </a:tbl>
          </a:graphicData>
        </a:graphic>
      </p:graphicFrame>
      <p:pic>
        <p:nvPicPr>
          <p:cNvPr id="5" name="Graphic 4" descr="Teacher">
            <a:extLst>
              <a:ext uri="{FF2B5EF4-FFF2-40B4-BE49-F238E27FC236}">
                <a16:creationId xmlns:a16="http://schemas.microsoft.com/office/drawing/2014/main" id="{79AA3F49-E7A4-4660-84DA-0DC43809C2D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702829" y="465847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22580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153DD3-C27C-457D-ADDD-066D01CB95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6766" y="244867"/>
            <a:ext cx="9875520" cy="1356360"/>
          </a:xfrm>
        </p:spPr>
        <p:txBody>
          <a:bodyPr/>
          <a:lstStyle/>
          <a:p>
            <a:r>
              <a:rPr lang="en-US" dirty="0">
                <a:latin typeface="Rockwell" panose="02060603020205020403" pitchFamily="18" charset="0"/>
              </a:rPr>
              <a:t>Small Groups &amp; Rotations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31F44B22-324B-4DE8-B32C-85312184904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06813292"/>
              </p:ext>
            </p:extLst>
          </p:nvPr>
        </p:nvGraphicFramePr>
        <p:xfrm>
          <a:off x="1159668" y="1601227"/>
          <a:ext cx="9872664" cy="443586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936332">
                  <a:extLst>
                    <a:ext uri="{9D8B030D-6E8A-4147-A177-3AD203B41FA5}">
                      <a16:colId xmlns:a16="http://schemas.microsoft.com/office/drawing/2014/main" val="743422230"/>
                    </a:ext>
                  </a:extLst>
                </a:gridCol>
                <a:gridCol w="4936332">
                  <a:extLst>
                    <a:ext uri="{9D8B030D-6E8A-4147-A177-3AD203B41FA5}">
                      <a16:colId xmlns:a16="http://schemas.microsoft.com/office/drawing/2014/main" val="777156215"/>
                    </a:ext>
                  </a:extLst>
                </a:gridCol>
              </a:tblGrid>
              <a:tr h="472727">
                <a:tc>
                  <a:txBody>
                    <a:bodyPr/>
                    <a:lstStyle/>
                    <a:p>
                      <a:r>
                        <a:rPr lang="en-US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You will…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I will...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96822786"/>
                  </a:ext>
                </a:extLst>
              </a:tr>
              <a:tr h="3963142"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ü"/>
                        <a:tabLst/>
                        <a:defRPr/>
                      </a:pPr>
                      <a:r>
                        <a:rPr lang="en-US" sz="1600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go to each station in which you have work to complete or to which you have been assigned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ü"/>
                        <a:tabLst/>
                        <a:defRPr/>
                      </a:pPr>
                      <a:r>
                        <a:rPr lang="en-US" sz="1600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complete all work at your station </a:t>
                      </a:r>
                      <a:r>
                        <a:rPr lang="en-US" sz="1600" b="1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quietly</a:t>
                      </a:r>
                      <a:r>
                        <a:rPr lang="en-US" sz="1600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and </a:t>
                      </a:r>
                      <a:r>
                        <a:rPr lang="en-US" sz="1600" b="1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carefully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ü"/>
                        <a:tabLst/>
                        <a:defRPr/>
                      </a:pPr>
                      <a:r>
                        <a:rPr lang="en-US" sz="1600" b="0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ask three (3) peers for help before asking &lt;insert teacher’s name&gt; (</a:t>
                      </a:r>
                      <a:r>
                        <a:rPr lang="en-US" sz="1600" b="0" i="1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YES! It is OK to ask questions!</a:t>
                      </a:r>
                      <a:r>
                        <a:rPr lang="en-US" sz="1600" b="0" i="0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)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ü"/>
                        <a:tabLst/>
                        <a:defRPr/>
                      </a:pPr>
                      <a:r>
                        <a:rPr lang="en-US" sz="1600" b="0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use &lt;insert teacher’s name&gt;’s system for asking questions if &lt;she/he&gt; is with a small group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ü"/>
                        <a:tabLst/>
                        <a:defRPr/>
                      </a:pPr>
                      <a:r>
                        <a:rPr lang="en-US" sz="1600" b="0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&lt;insert what students should do if they are stuck on something but can not speak to you&gt;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lnSpc>
                          <a:spcPct val="150000"/>
                        </a:lnSpc>
                        <a:buFont typeface="Wingdings" panose="05000000000000000000" pitchFamily="2" charset="2"/>
                        <a:buChar char="Ø"/>
                      </a:pPr>
                      <a:r>
                        <a:rPr lang="en-US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be working with a small group of students</a:t>
                      </a:r>
                    </a:p>
                    <a:p>
                      <a:pPr marL="285750" indent="-285750">
                        <a:lnSpc>
                          <a:spcPct val="150000"/>
                        </a:lnSpc>
                        <a:buFont typeface="Wingdings" panose="05000000000000000000" pitchFamily="2" charset="2"/>
                        <a:buChar char="Ø"/>
                      </a:pPr>
                      <a:r>
                        <a:rPr lang="en-US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work with individual students on specific skills</a:t>
                      </a:r>
                    </a:p>
                    <a:p>
                      <a:pPr marL="285750" indent="-285750">
                        <a:lnSpc>
                          <a:spcPct val="150000"/>
                        </a:lnSpc>
                        <a:buFont typeface="Wingdings" panose="05000000000000000000" pitchFamily="2" charset="2"/>
                        <a:buChar char="Ø"/>
                      </a:pPr>
                      <a:r>
                        <a:rPr lang="en-US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answer your questions after you have asked three (3) peers and &lt;insert your system for asking you a question&gt;</a:t>
                      </a:r>
                    </a:p>
                    <a:p>
                      <a:pPr marL="285750" indent="-285750">
                        <a:lnSpc>
                          <a:spcPct val="150000"/>
                        </a:lnSpc>
                        <a:buFont typeface="Wingdings" panose="05000000000000000000" pitchFamily="2" charset="2"/>
                        <a:buChar char="Ø"/>
                      </a:pPr>
                      <a:r>
                        <a:rPr lang="en-US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be tracking respectful and responsible student behavior as I work with my small groups with &lt;insert behavior system&gt;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44739329"/>
                  </a:ext>
                </a:extLst>
              </a:tr>
            </a:tbl>
          </a:graphicData>
        </a:graphic>
      </p:graphicFrame>
      <p:pic>
        <p:nvPicPr>
          <p:cNvPr id="5" name="Graphic 4" descr="Meeting">
            <a:extLst>
              <a:ext uri="{FF2B5EF4-FFF2-40B4-BE49-F238E27FC236}">
                <a16:creationId xmlns:a16="http://schemas.microsoft.com/office/drawing/2014/main" id="{BC7F4CA9-C0CE-4E72-97F6-F2A2156DD62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861069" y="465847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04362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153DD3-C27C-457D-ADDD-066D01CB95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6766" y="244867"/>
            <a:ext cx="9875520" cy="1356360"/>
          </a:xfrm>
        </p:spPr>
        <p:txBody>
          <a:bodyPr/>
          <a:lstStyle/>
          <a:p>
            <a:r>
              <a:rPr lang="en-US" dirty="0">
                <a:latin typeface="Rockwell" panose="02060603020205020403" pitchFamily="18" charset="0"/>
              </a:rPr>
              <a:t>Hallways &amp; Restroom Breaks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31F44B22-324B-4DE8-B32C-85312184904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3259143"/>
              </p:ext>
            </p:extLst>
          </p:nvPr>
        </p:nvGraphicFramePr>
        <p:xfrm>
          <a:off x="1159668" y="1601227"/>
          <a:ext cx="9872664" cy="443586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936332">
                  <a:extLst>
                    <a:ext uri="{9D8B030D-6E8A-4147-A177-3AD203B41FA5}">
                      <a16:colId xmlns:a16="http://schemas.microsoft.com/office/drawing/2014/main" val="743422230"/>
                    </a:ext>
                  </a:extLst>
                </a:gridCol>
                <a:gridCol w="4936332">
                  <a:extLst>
                    <a:ext uri="{9D8B030D-6E8A-4147-A177-3AD203B41FA5}">
                      <a16:colId xmlns:a16="http://schemas.microsoft.com/office/drawing/2014/main" val="777156215"/>
                    </a:ext>
                  </a:extLst>
                </a:gridCol>
              </a:tblGrid>
              <a:tr h="472727">
                <a:tc>
                  <a:txBody>
                    <a:bodyPr/>
                    <a:lstStyle/>
                    <a:p>
                      <a:r>
                        <a:rPr lang="en-US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You will…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I will...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96822786"/>
                  </a:ext>
                </a:extLst>
              </a:tr>
              <a:tr h="396314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lang="en-US" sz="1300" b="1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Hallways: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ü"/>
                        <a:tabLst/>
                        <a:defRPr/>
                      </a:pPr>
                      <a:r>
                        <a:rPr lang="en-US" sz="1200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walk quietly in &lt;insert order in which students will be lined up&gt;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ü"/>
                        <a:tabLst/>
                        <a:defRPr/>
                      </a:pPr>
                      <a:r>
                        <a:rPr lang="en-US" sz="1200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stay on the right side of the hallway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ü"/>
                        <a:tabLst/>
                        <a:defRPr/>
                      </a:pPr>
                      <a:r>
                        <a:rPr lang="en-US" sz="1200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keep your hands to yourself &lt;be specific as to where students should have their hands if you have a policy for that&gt;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ü"/>
                        <a:tabLst/>
                        <a:defRPr/>
                      </a:pPr>
                      <a:r>
                        <a:rPr lang="en-US" sz="1200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remain quiet to respect other classes &lt;add things such as “by keeping a bubble,” if necessary&gt;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lang="en-US" sz="1300" b="1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Restrooms: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ü"/>
                        <a:tabLst/>
                        <a:defRPr/>
                      </a:pPr>
                      <a:r>
                        <a:rPr lang="en-US" sz="1200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wait until you are allowed to go into the restroom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ü"/>
                        <a:tabLst/>
                        <a:defRPr/>
                      </a:pPr>
                      <a:r>
                        <a:rPr lang="en-US" sz="1200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go to the restroom quickly and quietly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ü"/>
                        <a:tabLst/>
                        <a:defRPr/>
                      </a:pPr>
                      <a:r>
                        <a:rPr lang="en-US" sz="1200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pick up after yourself and let &lt;insert teacher’s name&gt; know if there is a problem in the restroom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ü"/>
                        <a:tabLst/>
                        <a:defRPr/>
                      </a:pPr>
                      <a:r>
                        <a:rPr lang="en-US" sz="1200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wash and dry your hands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ü"/>
                        <a:tabLst/>
                        <a:defRPr/>
                      </a:pPr>
                      <a:r>
                        <a:rPr lang="en-US" sz="1200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get back in line quickly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50000"/>
                        </a:lnSpc>
                        <a:buFont typeface="Wingdings" panose="05000000000000000000" pitchFamily="2" charset="2"/>
                        <a:buNone/>
                      </a:pPr>
                      <a:r>
                        <a:rPr lang="en-US" sz="1300" b="1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Hallways:</a:t>
                      </a:r>
                    </a:p>
                    <a:p>
                      <a:pPr marL="285750" indent="-285750">
                        <a:lnSpc>
                          <a:spcPct val="150000"/>
                        </a:lnSpc>
                        <a:buFont typeface="Wingdings" panose="05000000000000000000" pitchFamily="2" charset="2"/>
                        <a:buChar char="Ø"/>
                      </a:pPr>
                      <a:r>
                        <a:rPr lang="en-US" sz="1400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make sure all students are walking in &lt;insert order in which students will be lined up&gt; on the right side of the hallway</a:t>
                      </a:r>
                    </a:p>
                    <a:p>
                      <a:pPr marL="285750" indent="-285750">
                        <a:lnSpc>
                          <a:spcPct val="150000"/>
                        </a:lnSpc>
                        <a:buFont typeface="Wingdings" panose="05000000000000000000" pitchFamily="2" charset="2"/>
                        <a:buChar char="Ø"/>
                      </a:pPr>
                      <a:r>
                        <a:rPr lang="en-US" sz="1400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address any issues of &lt;list behaviors not expected in the hallway&gt;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Ø"/>
                        <a:tabLst/>
                        <a:defRPr/>
                      </a:pPr>
                      <a:r>
                        <a:rPr lang="en-US" sz="1400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be tracking respectful and responsible student behavior with &lt;insert behavior system&gt;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lang="en-US" sz="1300" b="1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Bathrooms: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Ø"/>
                        <a:tabLst/>
                        <a:defRPr/>
                      </a:pPr>
                      <a:r>
                        <a:rPr lang="en-US" sz="1400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allow each student to use the restroom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Ø"/>
                        <a:tabLst/>
                        <a:defRPr/>
                      </a:pPr>
                      <a:r>
                        <a:rPr lang="en-US" sz="1400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address any issues that occur in the restroom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44739329"/>
                  </a:ext>
                </a:extLst>
              </a:tr>
            </a:tbl>
          </a:graphicData>
        </a:graphic>
      </p:graphicFrame>
      <p:pic>
        <p:nvPicPr>
          <p:cNvPr id="5" name="Graphic 4" descr="Footprints">
            <a:extLst>
              <a:ext uri="{FF2B5EF4-FFF2-40B4-BE49-F238E27FC236}">
                <a16:creationId xmlns:a16="http://schemas.microsoft.com/office/drawing/2014/main" id="{5DF9218C-81FD-4DF0-92B2-C386681A699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448501" y="465847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073012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153DD3-C27C-457D-ADDD-066D01CB95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6766" y="244867"/>
            <a:ext cx="9875520" cy="1356360"/>
          </a:xfrm>
        </p:spPr>
        <p:txBody>
          <a:bodyPr/>
          <a:lstStyle/>
          <a:p>
            <a:r>
              <a:rPr lang="en-US" dirty="0">
                <a:latin typeface="Rockwell" panose="02060603020205020403" pitchFamily="18" charset="0"/>
              </a:rPr>
              <a:t>Lunchroom 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31F44B22-324B-4DE8-B32C-85312184904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42327078"/>
              </p:ext>
            </p:extLst>
          </p:nvPr>
        </p:nvGraphicFramePr>
        <p:xfrm>
          <a:off x="1159668" y="1388303"/>
          <a:ext cx="9872664" cy="500123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936332">
                  <a:extLst>
                    <a:ext uri="{9D8B030D-6E8A-4147-A177-3AD203B41FA5}">
                      <a16:colId xmlns:a16="http://schemas.microsoft.com/office/drawing/2014/main" val="743422230"/>
                    </a:ext>
                  </a:extLst>
                </a:gridCol>
                <a:gridCol w="4936332">
                  <a:extLst>
                    <a:ext uri="{9D8B030D-6E8A-4147-A177-3AD203B41FA5}">
                      <a16:colId xmlns:a16="http://schemas.microsoft.com/office/drawing/2014/main" val="777156215"/>
                    </a:ext>
                  </a:extLst>
                </a:gridCol>
              </a:tblGrid>
              <a:tr h="472727">
                <a:tc>
                  <a:txBody>
                    <a:bodyPr/>
                    <a:lstStyle/>
                    <a:p>
                      <a:r>
                        <a:rPr lang="en-US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You will…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I will...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96822786"/>
                  </a:ext>
                </a:extLst>
              </a:tr>
              <a:tr h="3963142"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ü"/>
                        <a:tabLst/>
                        <a:defRPr/>
                      </a:pPr>
                      <a:r>
                        <a:rPr lang="en-US" sz="1400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walk into the lunchroom in &lt;insert order in which students will be lined up&gt;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ü"/>
                        <a:tabLst/>
                        <a:defRPr/>
                      </a:pPr>
                      <a:r>
                        <a:rPr lang="en-US" sz="1400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stay in the lunch line quietly (</a:t>
                      </a:r>
                      <a:r>
                        <a:rPr lang="en-US" sz="1400" i="1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It is OK to talk, just be sure to whisper!)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ü"/>
                        <a:tabLst/>
                        <a:defRPr/>
                      </a:pPr>
                      <a:r>
                        <a:rPr lang="en-US" sz="1400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keep your hands to yourself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ü"/>
                        <a:tabLst/>
                        <a:defRPr/>
                      </a:pPr>
                      <a:r>
                        <a:rPr lang="en-US" sz="1400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sit next to friends that help you make great decisions or classmates you would like to get to know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ü"/>
                        <a:tabLst/>
                        <a:defRPr/>
                      </a:pPr>
                      <a:r>
                        <a:rPr lang="en-US" sz="1400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talk to friends right next to you and use an indoor voice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ü"/>
                        <a:tabLst/>
                        <a:defRPr/>
                      </a:pPr>
                      <a:r>
                        <a:rPr lang="en-US" sz="1400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stay in your seat unless you have permission to get up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ü"/>
                        <a:tabLst/>
                        <a:defRPr/>
                      </a:pPr>
                      <a:r>
                        <a:rPr lang="en-US" sz="1400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keep your lunch area clean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ü"/>
                        <a:tabLst/>
                        <a:defRPr/>
                      </a:pPr>
                      <a:r>
                        <a:rPr lang="en-US" sz="1400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not play with food or waste food you do not want to eat (</a:t>
                      </a:r>
                      <a:r>
                        <a:rPr lang="en-US" sz="1400" i="1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It is OK if you do not want to eat something</a:t>
                      </a:r>
                      <a:r>
                        <a:rPr lang="en-US" sz="1400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)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ü"/>
                        <a:tabLst/>
                        <a:defRPr/>
                      </a:pPr>
                      <a:r>
                        <a:rPr lang="en-US" sz="1400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line up when &lt;insert teacher’s name&gt; arrives or you are dismissed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Ø"/>
                        <a:tabLst/>
                        <a:defRPr/>
                      </a:pPr>
                      <a:r>
                        <a:rPr lang="en-US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remind you of all lunchroom rules</a:t>
                      </a:r>
                    </a:p>
                    <a:p>
                      <a:pPr marL="285750" indent="-285750">
                        <a:lnSpc>
                          <a:spcPct val="150000"/>
                        </a:lnSpc>
                        <a:buFont typeface="Wingdings" panose="05000000000000000000" pitchFamily="2" charset="2"/>
                        <a:buChar char="Ø"/>
                      </a:pPr>
                      <a:r>
                        <a:rPr lang="en-US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walk you to the lunchroom on time in &lt;insert order in which students will be lined up&gt;</a:t>
                      </a:r>
                    </a:p>
                    <a:p>
                      <a:pPr marL="285750" indent="-285750">
                        <a:lnSpc>
                          <a:spcPct val="150000"/>
                        </a:lnSpc>
                        <a:buFont typeface="Wingdings" panose="05000000000000000000" pitchFamily="2" charset="2"/>
                        <a:buChar char="Ø"/>
                      </a:pPr>
                      <a:r>
                        <a:rPr lang="en-US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make sure you are in the correct lunch line or at our lunch table before leaving</a:t>
                      </a:r>
                    </a:p>
                    <a:p>
                      <a:pPr marL="285750" indent="-285750">
                        <a:lnSpc>
                          <a:spcPct val="150000"/>
                        </a:lnSpc>
                        <a:buFont typeface="Wingdings" panose="05000000000000000000" pitchFamily="2" charset="2"/>
                        <a:buChar char="Ø"/>
                      </a:pPr>
                      <a:r>
                        <a:rPr lang="en-US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eat my lunch &lt;insert where you will be for lunch&gt;</a:t>
                      </a:r>
                    </a:p>
                    <a:p>
                      <a:pPr marL="285750" indent="-285750">
                        <a:lnSpc>
                          <a:spcPct val="150000"/>
                        </a:lnSpc>
                        <a:buFont typeface="Wingdings" panose="05000000000000000000" pitchFamily="2" charset="2"/>
                        <a:buChar char="Ø"/>
                      </a:pPr>
                      <a:r>
                        <a:rPr lang="en-US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pick the class up on time at &lt;insert where you will pick your students up after lunch&gt;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44739329"/>
                  </a:ext>
                </a:extLst>
              </a:tr>
            </a:tbl>
          </a:graphicData>
        </a:graphic>
      </p:graphicFrame>
      <p:pic>
        <p:nvPicPr>
          <p:cNvPr id="7" name="Graphic 6" descr="Fork and knife">
            <a:extLst>
              <a:ext uri="{FF2B5EF4-FFF2-40B4-BE49-F238E27FC236}">
                <a16:creationId xmlns:a16="http://schemas.microsoft.com/office/drawing/2014/main" id="{7BC4DCAB-4CF6-4AB3-961F-BC721DF57F1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231178" y="568538"/>
            <a:ext cx="709018" cy="7090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158643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153DD3-C27C-457D-ADDD-066D01CB95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6766" y="244867"/>
            <a:ext cx="9875520" cy="1356360"/>
          </a:xfrm>
        </p:spPr>
        <p:txBody>
          <a:bodyPr/>
          <a:lstStyle/>
          <a:p>
            <a:r>
              <a:rPr lang="en-US" dirty="0">
                <a:latin typeface="Rockwell" panose="02060603020205020403" pitchFamily="18" charset="0"/>
              </a:rPr>
              <a:t>Recess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31F44B22-324B-4DE8-B32C-85312184904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88799416"/>
              </p:ext>
            </p:extLst>
          </p:nvPr>
        </p:nvGraphicFramePr>
        <p:xfrm>
          <a:off x="1159668" y="1601227"/>
          <a:ext cx="9872664" cy="443586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936332">
                  <a:extLst>
                    <a:ext uri="{9D8B030D-6E8A-4147-A177-3AD203B41FA5}">
                      <a16:colId xmlns:a16="http://schemas.microsoft.com/office/drawing/2014/main" val="743422230"/>
                    </a:ext>
                  </a:extLst>
                </a:gridCol>
                <a:gridCol w="4936332">
                  <a:extLst>
                    <a:ext uri="{9D8B030D-6E8A-4147-A177-3AD203B41FA5}">
                      <a16:colId xmlns:a16="http://schemas.microsoft.com/office/drawing/2014/main" val="777156215"/>
                    </a:ext>
                  </a:extLst>
                </a:gridCol>
              </a:tblGrid>
              <a:tr h="472727">
                <a:tc>
                  <a:txBody>
                    <a:bodyPr/>
                    <a:lstStyle/>
                    <a:p>
                      <a:r>
                        <a:rPr lang="en-US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You will…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I will...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96822786"/>
                  </a:ext>
                </a:extLst>
              </a:tr>
              <a:tr h="3963142"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ü"/>
                        <a:tabLst/>
                        <a:defRPr/>
                      </a:pPr>
                      <a:r>
                        <a:rPr lang="en-US" sz="1400" b="1" u="sng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HAVE FUN</a:t>
                      </a:r>
                      <a:r>
                        <a:rPr lang="en-US" sz="1400" b="0" u="none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</a:t>
                      </a:r>
                      <a:r>
                        <a:rPr lang="en-US" sz="1400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by…</a:t>
                      </a:r>
                    </a:p>
                    <a:p>
                      <a:pPr marL="800100" marR="0" lvl="1" indent="-34290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q"/>
                        <a:tabLst/>
                        <a:defRPr/>
                      </a:pPr>
                      <a:r>
                        <a:rPr lang="en-US" sz="1400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playing on the playground equipment</a:t>
                      </a:r>
                    </a:p>
                    <a:p>
                      <a:pPr marL="800100" marR="0" lvl="1" indent="-34290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q"/>
                        <a:tabLst/>
                        <a:defRPr/>
                      </a:pPr>
                      <a:r>
                        <a:rPr lang="en-US" sz="1400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inventing a game</a:t>
                      </a:r>
                    </a:p>
                    <a:p>
                      <a:pPr marL="800100" marR="0" lvl="1" indent="-34290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q"/>
                        <a:tabLst/>
                        <a:defRPr/>
                      </a:pPr>
                      <a:r>
                        <a:rPr lang="en-US" sz="1400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exploring nature</a:t>
                      </a:r>
                    </a:p>
                    <a:p>
                      <a:pPr marL="800100" marR="0" lvl="1" indent="-34290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q"/>
                        <a:tabLst/>
                        <a:defRPr/>
                      </a:pPr>
                      <a:r>
                        <a:rPr lang="en-US" sz="1400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reading your favorite book</a:t>
                      </a:r>
                    </a:p>
                    <a:p>
                      <a:pPr marL="800100" marR="0" lvl="1" indent="-34290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q"/>
                        <a:tabLst/>
                        <a:defRPr/>
                      </a:pPr>
                      <a:r>
                        <a:rPr lang="en-US" sz="1400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chatting with a buddy</a:t>
                      </a:r>
                    </a:p>
                    <a:p>
                      <a:pPr marL="800100" marR="0" lvl="1" indent="-34290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q"/>
                        <a:tabLst/>
                        <a:defRPr/>
                      </a:pPr>
                      <a:r>
                        <a:rPr lang="en-US" sz="1400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drawing/writing</a:t>
                      </a:r>
                    </a:p>
                    <a:p>
                      <a:pPr marL="800100" marR="0" lvl="1" indent="-34290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q"/>
                        <a:tabLst/>
                        <a:defRPr/>
                      </a:pPr>
                      <a:r>
                        <a:rPr lang="en-US" sz="1400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resting in the shade</a:t>
                      </a:r>
                    </a:p>
                    <a:p>
                      <a:pPr marL="800100" marR="0" lvl="1" indent="-34290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q"/>
                        <a:tabLst/>
                        <a:defRPr/>
                      </a:pPr>
                      <a:r>
                        <a:rPr lang="en-US" sz="1400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doing anything else that is safe and allows you to enjoy your break!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ü"/>
                        <a:tabLst/>
                        <a:defRPr/>
                      </a:pPr>
                      <a:r>
                        <a:rPr lang="en-US" sz="1400" b="1" i="1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*if necessary*  </a:t>
                      </a:r>
                      <a:r>
                        <a:rPr lang="en-US" sz="1400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follow through with &lt;insert teacher’s name&gt; consequence for your misbehavior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lnSpc>
                          <a:spcPct val="150000"/>
                        </a:lnSpc>
                        <a:buFont typeface="Wingdings" panose="05000000000000000000" pitchFamily="2" charset="2"/>
                        <a:buChar char="Ø"/>
                      </a:pPr>
                      <a:r>
                        <a:rPr lang="en-US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be monitoring the class to make sure you all are safe</a:t>
                      </a:r>
                    </a:p>
                    <a:p>
                      <a:pPr marL="285750" indent="-285750">
                        <a:lnSpc>
                          <a:spcPct val="150000"/>
                        </a:lnSpc>
                        <a:buFont typeface="Wingdings" panose="05000000000000000000" pitchFamily="2" charset="2"/>
                        <a:buChar char="Ø"/>
                      </a:pPr>
                      <a:r>
                        <a:rPr lang="en-US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give you logical consequences for misbehavior during recess</a:t>
                      </a:r>
                    </a:p>
                    <a:p>
                      <a:pPr marL="742950" lvl="1" indent="-285750">
                        <a:lnSpc>
                          <a:spcPct val="150000"/>
                        </a:lnSpc>
                        <a:buFont typeface="Wingdings" panose="05000000000000000000" pitchFamily="2" charset="2"/>
                        <a:buChar char="q"/>
                      </a:pPr>
                      <a:r>
                        <a:rPr lang="en-US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&lt;list consequences for misbehavior&gt;</a:t>
                      </a:r>
                    </a:p>
                    <a:p>
                      <a:pPr marL="285750" indent="-285750">
                        <a:lnSpc>
                          <a:spcPct val="150000"/>
                        </a:lnSpc>
                        <a:buFont typeface="Wingdings" panose="05000000000000000000" pitchFamily="2" charset="2"/>
                        <a:buChar char="Ø"/>
                      </a:pPr>
                      <a:r>
                        <a:rPr lang="en-US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make sure all students are lined up quickly and safely when it is time to go inside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44739329"/>
                  </a:ext>
                </a:extLst>
              </a:tr>
            </a:tbl>
          </a:graphicData>
        </a:graphic>
      </p:graphicFrame>
      <p:pic>
        <p:nvPicPr>
          <p:cNvPr id="5" name="Graphic 4" descr="Dance">
            <a:extLst>
              <a:ext uri="{FF2B5EF4-FFF2-40B4-BE49-F238E27FC236}">
                <a16:creationId xmlns:a16="http://schemas.microsoft.com/office/drawing/2014/main" id="{FD7349AD-A262-4FFF-99C2-C79DF8B897E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161607" y="465847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331713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153DD3-C27C-457D-ADDD-066D01CB95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6766" y="244867"/>
            <a:ext cx="9875520" cy="1356360"/>
          </a:xfrm>
        </p:spPr>
        <p:txBody>
          <a:bodyPr/>
          <a:lstStyle/>
          <a:p>
            <a:r>
              <a:rPr lang="en-US" dirty="0">
                <a:latin typeface="Rockwell" panose="02060603020205020403" pitchFamily="18" charset="0"/>
              </a:rPr>
              <a:t>Dismissal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31F44B22-324B-4DE8-B32C-85312184904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06612221"/>
              </p:ext>
            </p:extLst>
          </p:nvPr>
        </p:nvGraphicFramePr>
        <p:xfrm>
          <a:off x="1159668" y="1601227"/>
          <a:ext cx="9872664" cy="437194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936332">
                  <a:extLst>
                    <a:ext uri="{9D8B030D-6E8A-4147-A177-3AD203B41FA5}">
                      <a16:colId xmlns:a16="http://schemas.microsoft.com/office/drawing/2014/main" val="743422230"/>
                    </a:ext>
                  </a:extLst>
                </a:gridCol>
                <a:gridCol w="4936332">
                  <a:extLst>
                    <a:ext uri="{9D8B030D-6E8A-4147-A177-3AD203B41FA5}">
                      <a16:colId xmlns:a16="http://schemas.microsoft.com/office/drawing/2014/main" val="777156215"/>
                    </a:ext>
                  </a:extLst>
                </a:gridCol>
              </a:tblGrid>
              <a:tr h="472727">
                <a:tc>
                  <a:txBody>
                    <a:bodyPr/>
                    <a:lstStyle/>
                    <a:p>
                      <a:r>
                        <a:rPr lang="en-US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You will…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I will...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96822786"/>
                  </a:ext>
                </a:extLst>
              </a:tr>
              <a:tr h="3899217"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ü"/>
                        <a:tabLst/>
                        <a:defRPr/>
                      </a:pPr>
                      <a:r>
                        <a:rPr lang="en-US" sz="1400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make sure your space is clean and organized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ü"/>
                        <a:tabLst/>
                        <a:defRPr/>
                      </a:pPr>
                      <a:r>
                        <a:rPr lang="en-US" sz="1400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complete your class job if you have one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ü"/>
                        <a:tabLst/>
                        <a:defRPr/>
                      </a:pPr>
                      <a:r>
                        <a:rPr lang="en-US" sz="1400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make sure you have your homework or the directions for homework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ü"/>
                        <a:tabLst/>
                        <a:defRPr/>
                      </a:pPr>
                      <a:r>
                        <a:rPr lang="en-US" sz="1400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have &lt;insert teacher’s name&gt; sign off on your behavior &lt;folder/sheet&gt; and place it in your backpack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ü"/>
                        <a:tabLst/>
                        <a:defRPr/>
                      </a:pPr>
                      <a:r>
                        <a:rPr lang="en-US" sz="1400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sit quietly until you are dismissed (</a:t>
                      </a:r>
                      <a:r>
                        <a:rPr lang="en-US" sz="1400" i="1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Is it OK to talk? Absolutely! Just make sure you are using a whisper voice so we can hear all announcements!</a:t>
                      </a:r>
                      <a:r>
                        <a:rPr lang="en-US" sz="1400" i="0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)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ü"/>
                        <a:tabLst/>
                        <a:defRPr/>
                      </a:pPr>
                      <a:r>
                        <a:rPr lang="en-US" sz="1400" i="0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say goodbye to &lt;insert teacher’s name&gt; and your friends as you leave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lnSpc>
                          <a:spcPct val="150000"/>
                        </a:lnSpc>
                        <a:buFont typeface="Wingdings" panose="05000000000000000000" pitchFamily="2" charset="2"/>
                        <a:buChar char="Ø"/>
                      </a:pPr>
                      <a:r>
                        <a:rPr lang="en-US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look to make sure all student spaces are clean and organized</a:t>
                      </a:r>
                    </a:p>
                    <a:p>
                      <a:pPr marL="285750" indent="-285750">
                        <a:lnSpc>
                          <a:spcPct val="150000"/>
                        </a:lnSpc>
                        <a:buFont typeface="Wingdings" panose="05000000000000000000" pitchFamily="2" charset="2"/>
                        <a:buChar char="Ø"/>
                      </a:pPr>
                      <a:r>
                        <a:rPr lang="en-US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make sure you are completing your class job, if you have one</a:t>
                      </a:r>
                    </a:p>
                    <a:p>
                      <a:pPr marL="285750" indent="-285750">
                        <a:lnSpc>
                          <a:spcPct val="150000"/>
                        </a:lnSpc>
                        <a:buFont typeface="Wingdings" panose="05000000000000000000" pitchFamily="2" charset="2"/>
                        <a:buChar char="Ø"/>
                      </a:pPr>
                      <a:r>
                        <a:rPr lang="en-US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sign off on your behavior &lt;folder/sheet&gt;</a:t>
                      </a:r>
                    </a:p>
                    <a:p>
                      <a:pPr marL="285750" indent="-285750">
                        <a:lnSpc>
                          <a:spcPct val="150000"/>
                        </a:lnSpc>
                        <a:buFont typeface="Wingdings" panose="05000000000000000000" pitchFamily="2" charset="2"/>
                        <a:buChar char="Ø"/>
                      </a:pPr>
                      <a:r>
                        <a:rPr lang="en-US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&lt;insert what you will do during dismissal… will you be reading to them, talking to them about their day, doing work, etc.?&gt;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44739329"/>
                  </a:ext>
                </a:extLst>
              </a:tr>
            </a:tbl>
          </a:graphicData>
        </a:graphic>
      </p:graphicFrame>
      <p:pic>
        <p:nvPicPr>
          <p:cNvPr id="5" name="Graphic 4" descr="Bus">
            <a:extLst>
              <a:ext uri="{FF2B5EF4-FFF2-40B4-BE49-F238E27FC236}">
                <a16:creationId xmlns:a16="http://schemas.microsoft.com/office/drawing/2014/main" id="{22D80468-1845-4A70-B844-7C50FC401D4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920836" y="465847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3279821"/>
      </p:ext>
    </p:extLst>
  </p:cSld>
  <p:clrMapOvr>
    <a:masterClrMapping/>
  </p:clrMapOvr>
</p:sld>
</file>

<file path=ppt/theme/theme1.xml><?xml version="1.0" encoding="utf-8"?>
<a:theme xmlns:a="http://schemas.openxmlformats.org/drawingml/2006/main" name="Gallery">
  <a:themeElements>
    <a:clrScheme name="Gallery">
      <a:dk1>
        <a:sysClr val="windowText" lastClr="000000"/>
      </a:dk1>
      <a:lt1>
        <a:sysClr val="window" lastClr="FFFFFF"/>
      </a:lt1>
      <a:dk2>
        <a:srgbClr val="454545"/>
      </a:dk2>
      <a:lt2>
        <a:srgbClr val="DFDBD5"/>
      </a:lt2>
      <a:accent1>
        <a:srgbClr val="B71E42"/>
      </a:accent1>
      <a:accent2>
        <a:srgbClr val="DE478E"/>
      </a:accent2>
      <a:accent3>
        <a:srgbClr val="BC72F0"/>
      </a:accent3>
      <a:accent4>
        <a:srgbClr val="795FAF"/>
      </a:accent4>
      <a:accent5>
        <a:srgbClr val="586EA6"/>
      </a:accent5>
      <a:accent6>
        <a:srgbClr val="6892A0"/>
      </a:accent6>
      <a:hlink>
        <a:srgbClr val="FA2B5C"/>
      </a:hlink>
      <a:folHlink>
        <a:srgbClr val="BC658E"/>
      </a:folHlink>
    </a:clrScheme>
    <a:fontScheme name="Gallery">
      <a:majorFont>
        <a:latin typeface="Gill Sans MT" panose="020B0502020104020203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Gallery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43000" r="43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allery" id="{BBFCD31E-59A1-489D-B089-A3EAD7CAE12E}" vid="{F5E91637-A7B6-4E27-B710-77DA7014EE1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MediaServiceKeyPoints xmlns="71af3243-3dd4-4a8d-8c0d-dd76da1f02a5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F111ED35F8CC479449609E8A0923A6" ma:contentTypeVersion="11" ma:contentTypeDescription="Create a new document." ma:contentTypeScope="" ma:versionID="96291512c1ee715ab617f4c07df79fc1">
  <xsd:schema xmlns:xsd="http://www.w3.org/2001/XMLSchema" xmlns:xs="http://www.w3.org/2001/XMLSchema" xmlns:p="http://schemas.microsoft.com/office/2006/metadata/properties" xmlns:ns2="71af3243-3dd4-4a8d-8c0d-dd76da1f02a5" xmlns:ns3="16c05727-aa75-4e4a-9b5f-8a80a1165891" targetNamespace="http://schemas.microsoft.com/office/2006/metadata/properties" ma:root="true" ma:fieldsID="8256c27c40ca5c40ce1cf6c44f0205df" ns2:_="" ns3:_="">
    <xsd:import namespace="71af3243-3dd4-4a8d-8c0d-dd76da1f02a5"/>
    <xsd:import namespace="16c05727-aa75-4e4a-9b5f-8a80a116589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2:MediaServiceAutoTags" minOccurs="0"/>
                <xsd:element ref="ns2:MediaServiceEventHashCode" minOccurs="0"/>
                <xsd:element ref="ns2:MediaServiceGenerationTim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af3243-3dd4-4a8d-8c0d-dd76da1f02a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fals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c05727-aa75-4e4a-9b5f-8a80a1165891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3D6CA70E-ED75-4FF0-A862-8EF12B737755}">
  <ds:schemaRefs>
    <ds:schemaRef ds:uri="http://schemas.microsoft.com/office/2006/metadata/properties"/>
    <ds:schemaRef ds:uri="http://schemas.microsoft.com/office/infopath/2007/PartnerControls"/>
    <ds:schemaRef ds:uri="71af3243-3dd4-4a8d-8c0d-dd76da1f02a5"/>
  </ds:schemaRefs>
</ds:datastoreItem>
</file>

<file path=customXml/itemProps2.xml><?xml version="1.0" encoding="utf-8"?>
<ds:datastoreItem xmlns:ds="http://schemas.openxmlformats.org/officeDocument/2006/customXml" ds:itemID="{ABF1ABED-93B7-45AC-A513-2CB1FF159AFF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79B27744-7857-4992-B755-05855FC5914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1af3243-3dd4-4a8d-8c0d-dd76da1f02a5"/>
    <ds:schemaRef ds:uri="16c05727-aa75-4e4a-9b5f-8a80a116589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Gallery</Template>
  <TotalTime>1</TotalTime>
  <Words>1217</Words>
  <Application>Microsoft Office PowerPoint</Application>
  <PresentationFormat>Widescreen</PresentationFormat>
  <Paragraphs>128</Paragraphs>
  <Slides>9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6" baseType="lpstr">
      <vt:lpstr>Arial</vt:lpstr>
      <vt:lpstr>Calibri</vt:lpstr>
      <vt:lpstr>Gill Sans MT</vt:lpstr>
      <vt:lpstr>Rockwell</vt:lpstr>
      <vt:lpstr>Tahoma</vt:lpstr>
      <vt:lpstr>Wingdings</vt:lpstr>
      <vt:lpstr>Gallery</vt:lpstr>
      <vt:lpstr>Student Does Teacher Does</vt:lpstr>
      <vt:lpstr>Beginning of the Day</vt:lpstr>
      <vt:lpstr>Morning Work</vt:lpstr>
      <vt:lpstr>Whole Group Lesson</vt:lpstr>
      <vt:lpstr>Small Groups &amp; Rotations</vt:lpstr>
      <vt:lpstr>Hallways &amp; Restroom Breaks</vt:lpstr>
      <vt:lpstr>Lunchroom </vt:lpstr>
      <vt:lpstr>Recess</vt:lpstr>
      <vt:lpstr>Dismissal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Student Does Teacher Does</dc:title>
  <dc:creator>user39</dc:creator>
  <cp:lastModifiedBy>user39</cp:lastModifiedBy>
  <cp:revision>1</cp:revision>
  <dcterms:created xsi:type="dcterms:W3CDTF">2021-10-09T04:34:33Z</dcterms:created>
  <dcterms:modified xsi:type="dcterms:W3CDTF">2021-10-09T04:35:44Z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0x01010079F111ED35F8CC479449609E8A0923A6</vt:lpwstr>
  </property>
</Properties>
</file>